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1" r:id="rId3"/>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615" autoAdjust="0"/>
  </p:normalViewPr>
  <p:slideViewPr>
    <p:cSldViewPr>
      <p:cViewPr>
        <p:scale>
          <a:sx n="60" d="100"/>
          <a:sy n="60" d="100"/>
        </p:scale>
        <p:origin x="-2352" y="-6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DA0992-F446-47FC-8689-9187F4D3FC67}" type="datetimeFigureOut">
              <a:rPr lang="en-US" smtClean="0"/>
              <a:pPr/>
              <a:t>12/24/2014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EA95E7-927C-4DD3-893D-DF0AD5C7D09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ted.com/talks/david_mccandless_the_beauty_of_data_visualization.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a:t>
            </a:r>
            <a:r>
              <a:rPr lang="en-US" baseline="0" dirty="0" smtClean="0"/>
              <a:t> </a:t>
            </a:r>
            <a:r>
              <a:rPr lang="en-US" sz="1200" kern="1200" dirty="0" smtClean="0">
                <a:solidFill>
                  <a:schemeClr val="tx1"/>
                </a:solidFill>
                <a:latin typeface="+mn-lt"/>
                <a:ea typeface="+mn-ea"/>
                <a:cs typeface="+mn-cs"/>
              </a:rPr>
              <a:t>David </a:t>
            </a:r>
            <a:r>
              <a:rPr lang="en-US" sz="1200" kern="1200" dirty="0" err="1" smtClean="0">
                <a:solidFill>
                  <a:schemeClr val="tx1"/>
                </a:solidFill>
                <a:latin typeface="+mn-lt"/>
                <a:ea typeface="+mn-ea"/>
                <a:cs typeface="+mn-cs"/>
              </a:rPr>
              <a:t>MacCandless’s</a:t>
            </a:r>
            <a:r>
              <a:rPr lang="en-US" sz="1200" kern="1200" dirty="0" smtClean="0">
                <a:solidFill>
                  <a:schemeClr val="tx1"/>
                </a:solidFill>
                <a:latin typeface="+mn-lt"/>
                <a:ea typeface="+mn-ea"/>
                <a:cs typeface="+mn-cs"/>
              </a:rPr>
              <a:t> TED talk (</a:t>
            </a:r>
            <a:r>
              <a:rPr lang="en-US" sz="1200" u="sng" kern="1200" dirty="0" smtClean="0">
                <a:solidFill>
                  <a:schemeClr val="tx1"/>
                </a:solidFill>
                <a:latin typeface="+mn-lt"/>
                <a:ea typeface="+mn-ea"/>
                <a:cs typeface="+mn-cs"/>
                <a:hlinkClick r:id="rId3"/>
              </a:rPr>
              <a:t>http://www.ted.com/talks/david_mccandless_the_beauty_of_data_visualization.html</a:t>
            </a:r>
            <a:r>
              <a:rPr lang="en-US" sz="1200" u="sng" kern="1200" dirty="0" smtClean="0">
                <a:solidFill>
                  <a:schemeClr val="tx1"/>
                </a:solidFill>
                <a:latin typeface="+mn-lt"/>
                <a:ea typeface="+mn-ea"/>
                <a:cs typeface="+mn-cs"/>
              </a:rPr>
              <a:t>  </a:t>
            </a:r>
            <a:r>
              <a:rPr lang="en-US" sz="1200" u="none" kern="1200" dirty="0" smtClean="0">
                <a:solidFill>
                  <a:schemeClr val="tx1"/>
                </a:solidFill>
                <a:latin typeface="+mn-lt"/>
                <a:ea typeface="+mn-ea"/>
                <a:cs typeface="+mn-cs"/>
              </a:rPr>
              <a:t>)  at time.  He</a:t>
            </a:r>
            <a:r>
              <a:rPr lang="en-US" sz="1200" u="none" kern="1200" baseline="0" dirty="0" smtClean="0">
                <a:solidFill>
                  <a:schemeClr val="tx1"/>
                </a:solidFill>
                <a:latin typeface="+mn-lt"/>
                <a:ea typeface="+mn-ea"/>
                <a:cs typeface="+mn-cs"/>
              </a:rPr>
              <a:t> first has the audience guess what this is, noting some of the patterns.  So allow the students to guess what this is and point out anything they notice. </a:t>
            </a:r>
            <a:r>
              <a:rPr lang="en-US" sz="1200" kern="1200" dirty="0" err="1" smtClean="0">
                <a:solidFill>
                  <a:schemeClr val="tx1"/>
                </a:solidFill>
                <a:latin typeface="+mn-lt"/>
                <a:ea typeface="+mn-ea"/>
                <a:cs typeface="+mn-cs"/>
              </a:rPr>
              <a:t>MacCandless</a:t>
            </a:r>
            <a:r>
              <a:rPr lang="en-US" sz="1200" kern="1200" dirty="0" smtClean="0">
                <a:solidFill>
                  <a:schemeClr val="tx1"/>
                </a:solidFill>
                <a:latin typeface="+mn-lt"/>
                <a:ea typeface="+mn-ea"/>
                <a:cs typeface="+mn-cs"/>
              </a:rPr>
              <a:t> points out:</a:t>
            </a:r>
            <a:r>
              <a:rPr lang="en-US" sz="1200" kern="1200" baseline="0" dirty="0" smtClean="0">
                <a:solidFill>
                  <a:schemeClr val="tx1"/>
                </a:solidFill>
                <a:latin typeface="+mn-lt"/>
                <a:ea typeface="+mn-ea"/>
                <a:cs typeface="+mn-cs"/>
              </a:rPr>
              <a:t> </a:t>
            </a:r>
            <a:r>
              <a:rPr lang="en-US" sz="1200" u="none" kern="1200" baseline="0" dirty="0" smtClean="0">
                <a:solidFill>
                  <a:schemeClr val="tx1"/>
                </a:solidFill>
                <a:latin typeface="+mn-lt"/>
                <a:ea typeface="+mn-ea"/>
                <a:cs typeface="+mn-cs"/>
              </a:rPr>
              <a:t>“What rises twice a year?  Once in Easter and then two weeks before </a:t>
            </a:r>
            <a:r>
              <a:rPr lang="en-US" sz="1200" u="none" kern="1200" baseline="0" dirty="0" err="1" smtClean="0">
                <a:solidFill>
                  <a:schemeClr val="tx1"/>
                </a:solidFill>
                <a:latin typeface="+mn-lt"/>
                <a:ea typeface="+mn-ea"/>
                <a:cs typeface="+mn-cs"/>
              </a:rPr>
              <a:t>christmas</a:t>
            </a:r>
            <a:r>
              <a:rPr lang="en-US" sz="1200" u="none" kern="1200" baseline="0" dirty="0" smtClean="0">
                <a:solidFill>
                  <a:schemeClr val="tx1"/>
                </a:solidFill>
                <a:latin typeface="+mn-lt"/>
                <a:ea typeface="+mn-ea"/>
                <a:cs typeface="+mn-cs"/>
              </a:rPr>
              <a:t>, has a mini peak every Monday and then flattens out over the summer?”</a:t>
            </a:r>
          </a:p>
          <a:p>
            <a:r>
              <a:rPr lang="en-US" sz="1200" u="none" kern="1200" baseline="0" dirty="0" smtClean="0">
                <a:solidFill>
                  <a:schemeClr val="tx1"/>
                </a:solidFill>
                <a:latin typeface="+mn-lt"/>
                <a:ea typeface="+mn-ea"/>
                <a:cs typeface="+mn-cs"/>
              </a:rPr>
              <a:t>Allow for time to think about what it might be.  </a:t>
            </a:r>
          </a:p>
          <a:p>
            <a:endParaRPr lang="en-US" u="none" dirty="0"/>
          </a:p>
        </p:txBody>
      </p:sp>
      <p:sp>
        <p:nvSpPr>
          <p:cNvPr id="4" name="Slide Number Placeholder 3"/>
          <p:cNvSpPr>
            <a:spLocks noGrp="1"/>
          </p:cNvSpPr>
          <p:nvPr>
            <p:ph type="sldNum" sz="quarter" idx="10"/>
          </p:nvPr>
        </p:nvSpPr>
        <p:spPr/>
        <p:txBody>
          <a:bodyPr/>
          <a:lstStyle/>
          <a:p>
            <a:fld id="{2AEA95E7-927C-4DD3-893D-DF0AD5C7D09C}"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Only reveal the title</a:t>
            </a:r>
            <a:r>
              <a:rPr lang="en-US" baseline="0" dirty="0" smtClean="0"/>
              <a:t> of the graphic once students have brainstormed for a while.</a:t>
            </a:r>
            <a:endParaRPr lang="en-US" dirty="0"/>
          </a:p>
        </p:txBody>
      </p:sp>
      <p:sp>
        <p:nvSpPr>
          <p:cNvPr id="4" name="Slide Number Placeholder 3"/>
          <p:cNvSpPr>
            <a:spLocks noGrp="1"/>
          </p:cNvSpPr>
          <p:nvPr>
            <p:ph type="sldNum" sz="quarter" idx="10"/>
          </p:nvPr>
        </p:nvSpPr>
        <p:spPr/>
        <p:txBody>
          <a:bodyPr/>
          <a:lstStyle/>
          <a:p>
            <a:fld id="{2AEA95E7-927C-4DD3-893D-DF0AD5C7D09C}"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this point you can ask what the</a:t>
            </a:r>
            <a:r>
              <a:rPr lang="en-US" baseline="0" dirty="0" smtClean="0"/>
              <a:t> numbers actually represent.  This graphic actually does a terrible job of telling us specific numbers.  You can even use they same question they will see in the worksheet: </a:t>
            </a:r>
            <a:r>
              <a:rPr lang="en-US" sz="1200" kern="1200" baseline="0" dirty="0" smtClean="0">
                <a:solidFill>
                  <a:schemeClr val="tx1"/>
                </a:solidFill>
                <a:latin typeface="+mn-lt"/>
                <a:ea typeface="+mn-ea"/>
                <a:cs typeface="+mn-cs"/>
              </a:rPr>
              <a:t>“Pick one point on the image that represents a number. What is that number (you can approximate, if necessary) and what are the units? If known, what is the source of the data?”  In this case, the source of the data is given, but not the actually units of numbers.  In the presentation it says they looked through 10,000 </a:t>
            </a:r>
            <a:r>
              <a:rPr lang="en-US" sz="1200" kern="1200" baseline="0" dirty="0" err="1" smtClean="0">
                <a:solidFill>
                  <a:schemeClr val="tx1"/>
                </a:solidFill>
                <a:latin typeface="+mn-lt"/>
                <a:ea typeface="+mn-ea"/>
                <a:cs typeface="+mn-cs"/>
              </a:rPr>
              <a:t>facebook</a:t>
            </a:r>
            <a:r>
              <a:rPr lang="en-US" sz="1200" kern="1200" baseline="0" dirty="0" smtClean="0">
                <a:solidFill>
                  <a:schemeClr val="tx1"/>
                </a:solidFill>
                <a:latin typeface="+mn-lt"/>
                <a:ea typeface="+mn-ea"/>
                <a:cs typeface="+mn-cs"/>
              </a:rPr>
              <a:t> status updates.  The other question to ask is another from the 1</a:t>
            </a:r>
            <a:r>
              <a:rPr lang="en-US" sz="1200" kern="1200" baseline="30000" dirty="0" smtClean="0">
                <a:solidFill>
                  <a:schemeClr val="tx1"/>
                </a:solidFill>
                <a:latin typeface="+mn-lt"/>
                <a:ea typeface="+mn-ea"/>
                <a:cs typeface="+mn-cs"/>
              </a:rPr>
              <a:t>st</a:t>
            </a:r>
            <a:r>
              <a:rPr lang="en-US" sz="1200" kern="1200" baseline="0" dirty="0" smtClean="0">
                <a:solidFill>
                  <a:schemeClr val="tx1"/>
                </a:solidFill>
                <a:latin typeface="+mn-lt"/>
                <a:ea typeface="+mn-ea"/>
                <a:cs typeface="+mn-cs"/>
              </a:rPr>
              <a:t> worksheet: “Describe how the author represents data in the graphic? (Ex. Using color to differentiate two things.) “ Here the answers can include a line graph over time; labels of interesting patterns; height of the area under the line; etc.</a:t>
            </a:r>
            <a:endParaRPr lang="en-US" dirty="0"/>
          </a:p>
        </p:txBody>
      </p:sp>
      <p:sp>
        <p:nvSpPr>
          <p:cNvPr id="4" name="Slide Number Placeholder 3"/>
          <p:cNvSpPr>
            <a:spLocks noGrp="1"/>
          </p:cNvSpPr>
          <p:nvPr>
            <p:ph type="sldNum" sz="quarter" idx="10"/>
          </p:nvPr>
        </p:nvSpPr>
        <p:spPr/>
        <p:txBody>
          <a:bodyPr/>
          <a:lstStyle/>
          <a:p>
            <a:fld id="{2AEA95E7-927C-4DD3-893D-DF0AD5C7D09C}"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7CC020-95D4-42A3-BC14-92D52247B281}" type="datetimeFigureOut">
              <a:rPr lang="en-US" smtClean="0"/>
              <a:pPr/>
              <a:t>12/24/2014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CB36C-5577-4D2C-B41C-FE35206EE5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CC020-95D4-42A3-BC14-92D52247B281}" type="datetimeFigureOut">
              <a:rPr lang="en-US" smtClean="0"/>
              <a:pPr/>
              <a:t>12/24/2014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CB36C-5577-4D2C-B41C-FE35206EE5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CC020-95D4-42A3-BC14-92D52247B281}" type="datetimeFigureOut">
              <a:rPr lang="en-US" smtClean="0"/>
              <a:pPr/>
              <a:t>12/24/2014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CB36C-5577-4D2C-B41C-FE35206EE5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CC020-95D4-42A3-BC14-92D52247B281}" type="datetimeFigureOut">
              <a:rPr lang="en-US" smtClean="0"/>
              <a:pPr/>
              <a:t>12/24/2014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CB36C-5577-4D2C-B41C-FE35206EE5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7CC020-95D4-42A3-BC14-92D52247B281}" type="datetimeFigureOut">
              <a:rPr lang="en-US" smtClean="0"/>
              <a:pPr/>
              <a:t>12/24/2014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CB36C-5577-4D2C-B41C-FE35206EE5E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7CC020-95D4-42A3-BC14-92D52247B281}" type="datetimeFigureOut">
              <a:rPr lang="en-US" smtClean="0"/>
              <a:pPr/>
              <a:t>12/24/2014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CB36C-5577-4D2C-B41C-FE35206EE5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7CC020-95D4-42A3-BC14-92D52247B281}" type="datetimeFigureOut">
              <a:rPr lang="en-US" smtClean="0"/>
              <a:pPr/>
              <a:t>12/24/2014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ECB36C-5577-4D2C-B41C-FE35206EE5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7CC020-95D4-42A3-BC14-92D52247B281}" type="datetimeFigureOut">
              <a:rPr lang="en-US" smtClean="0"/>
              <a:pPr/>
              <a:t>12/24/2014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ECB36C-5577-4D2C-B41C-FE35206EE5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7CC020-95D4-42A3-BC14-92D52247B281}" type="datetimeFigureOut">
              <a:rPr lang="en-US" smtClean="0"/>
              <a:pPr/>
              <a:t>12/24/2014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ECB36C-5577-4D2C-B41C-FE35206EE5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CC020-95D4-42A3-BC14-92D52247B281}" type="datetimeFigureOut">
              <a:rPr lang="en-US" smtClean="0"/>
              <a:pPr/>
              <a:t>12/24/2014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CB36C-5577-4D2C-B41C-FE35206EE5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CC020-95D4-42A3-BC14-92D52247B281}" type="datetimeFigureOut">
              <a:rPr lang="en-US" smtClean="0"/>
              <a:pPr/>
              <a:t>12/24/2014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CB36C-5577-4D2C-B41C-FE35206EE5E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7CC020-95D4-42A3-BC14-92D52247B281}" type="datetimeFigureOut">
              <a:rPr lang="en-US" smtClean="0"/>
              <a:pPr/>
              <a:t>12/24/2014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CB36C-5577-4D2C-B41C-FE35206EE5E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do Scientists Communicate?</a:t>
            </a:r>
            <a:endParaRPr lang="en-US" dirty="0"/>
          </a:p>
        </p:txBody>
      </p:sp>
      <p:sp>
        <p:nvSpPr>
          <p:cNvPr id="3" name="Subtitle 2"/>
          <p:cNvSpPr>
            <a:spLocks noGrp="1"/>
          </p:cNvSpPr>
          <p:nvPr>
            <p:ph type="subTitle" idx="1"/>
          </p:nvPr>
        </p:nvSpPr>
        <p:spPr>
          <a:xfrm>
            <a:off x="914400" y="3886200"/>
            <a:ext cx="7315200" cy="1752600"/>
          </a:xfrm>
        </p:spPr>
        <p:txBody>
          <a:bodyPr>
            <a:normAutofit fontScale="92500" lnSpcReduction="10000"/>
          </a:bodyPr>
          <a:lstStyle/>
          <a:p>
            <a:pPr algn="l"/>
            <a:r>
              <a:rPr lang="en-US" dirty="0" smtClean="0">
                <a:solidFill>
                  <a:schemeClr val="bg1">
                    <a:lumMod val="50000"/>
                  </a:schemeClr>
                </a:solidFill>
              </a:rPr>
              <a:t>Take 3 minutes to come up with a list of as many different ways that a scientist might use to share their findings with other scientists and with the the public</a:t>
            </a:r>
            <a:endParaRPr lang="en-US" dirty="0">
              <a:solidFill>
                <a:schemeClr val="bg1">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1905000"/>
          </a:xfrm>
        </p:spPr>
        <p:txBody>
          <a:bodyPr>
            <a:normAutofit fontScale="90000"/>
          </a:bodyPr>
          <a:lstStyle/>
          <a:p>
            <a:pPr algn="l"/>
            <a:r>
              <a:rPr lang="en-US" dirty="0" smtClean="0"/>
              <a:t>Scientists often use visual representations of their data to tell stories about their research</a:t>
            </a:r>
            <a:endParaRPr lang="en-US" dirty="0"/>
          </a:p>
        </p:txBody>
      </p:sp>
      <p:sp>
        <p:nvSpPr>
          <p:cNvPr id="4" name="TextBox 3"/>
          <p:cNvSpPr txBox="1"/>
          <p:nvPr/>
        </p:nvSpPr>
        <p:spPr>
          <a:xfrm>
            <a:off x="2209800" y="3352800"/>
            <a:ext cx="6324600" cy="1569660"/>
          </a:xfrm>
          <a:prstGeom prst="rect">
            <a:avLst/>
          </a:prstGeom>
          <a:noFill/>
        </p:spPr>
        <p:txBody>
          <a:bodyPr wrap="square" rtlCol="0">
            <a:spAutoFit/>
          </a:bodyPr>
          <a:lstStyle/>
          <a:p>
            <a:r>
              <a:rPr lang="en-US" sz="3200" dirty="0" smtClean="0">
                <a:solidFill>
                  <a:schemeClr val="bg1">
                    <a:lumMod val="50000"/>
                  </a:schemeClr>
                </a:solidFill>
              </a:rPr>
              <a:t>Let’s look at one example taken from social scientists, who study how groups of people behave…</a:t>
            </a:r>
            <a:endParaRPr lang="en-US" sz="3200" dirty="0">
              <a:solidFill>
                <a:schemeClr val="bg1">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N:\education division\COMMON\Student Lab Programs\MAC project\BiodiversityInfographic\Images\peak-break-up-times__noText.jpg"/>
          <p:cNvPicPr>
            <a:picLocks noChangeAspect="1" noChangeArrowheads="1"/>
          </p:cNvPicPr>
          <p:nvPr/>
        </p:nvPicPr>
        <p:blipFill>
          <a:blip r:embed="rId3" cstate="print"/>
          <a:srcRect l="5000" r="4375"/>
          <a:stretch>
            <a:fillRect/>
          </a:stretch>
        </p:blipFill>
        <p:spPr bwMode="auto">
          <a:xfrm>
            <a:off x="0" y="1182414"/>
            <a:ext cx="9144000" cy="567558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N:\education division\COMMON\Student Lab Programs\MAC project\BiodiversityInfographic\Images\peak-break-up-times__title only.jpg"/>
          <p:cNvPicPr>
            <a:picLocks noChangeAspect="1" noChangeArrowheads="1"/>
          </p:cNvPicPr>
          <p:nvPr/>
        </p:nvPicPr>
        <p:blipFill>
          <a:blip r:embed="rId3" cstate="print"/>
          <a:srcRect l="4661" r="4089"/>
          <a:stretch>
            <a:fillRect/>
          </a:stretch>
        </p:blipFill>
        <p:spPr bwMode="auto">
          <a:xfrm>
            <a:off x="-1" y="1219200"/>
            <a:ext cx="9147387" cy="5638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N:\education division\COMMON\Student Lab Programs\MAC project\BiodiversityInfographic\Images\peak-break-up-times.jpg"/>
          <p:cNvPicPr>
            <a:picLocks noChangeAspect="1" noChangeArrowheads="1"/>
          </p:cNvPicPr>
          <p:nvPr/>
        </p:nvPicPr>
        <p:blipFill>
          <a:blip r:embed="rId3" cstate="print"/>
          <a:srcRect l="4935" r="4440"/>
          <a:stretch>
            <a:fillRect/>
          </a:stretch>
        </p:blipFill>
        <p:spPr bwMode="auto">
          <a:xfrm>
            <a:off x="0" y="1182414"/>
            <a:ext cx="9144000" cy="5675587"/>
          </a:xfrm>
          <a:prstGeom prst="rect">
            <a:avLst/>
          </a:prstGeom>
          <a:noFill/>
        </p:spPr>
      </p:pic>
      <p:sp>
        <p:nvSpPr>
          <p:cNvPr id="3" name="TextBox 2"/>
          <p:cNvSpPr txBox="1"/>
          <p:nvPr/>
        </p:nvSpPr>
        <p:spPr>
          <a:xfrm>
            <a:off x="5486400" y="6324600"/>
            <a:ext cx="3657600" cy="461665"/>
          </a:xfrm>
          <a:prstGeom prst="rect">
            <a:avLst/>
          </a:prstGeom>
          <a:noFill/>
        </p:spPr>
        <p:txBody>
          <a:bodyPr wrap="square" rtlCol="0">
            <a:spAutoFit/>
          </a:bodyPr>
          <a:lstStyle/>
          <a:p>
            <a:r>
              <a:rPr lang="en-US" sz="1200" dirty="0" smtClean="0">
                <a:latin typeface="Arial Rounded MT Bold" pitchFamily="34" charset="0"/>
                <a:cs typeface="Microsoft Sans Serif" pitchFamily="34" charset="0"/>
              </a:rPr>
              <a:t>Source: searches for “we broke up because” </a:t>
            </a:r>
          </a:p>
          <a:p>
            <a:r>
              <a:rPr lang="en-US" sz="1200" dirty="0" smtClean="0">
                <a:latin typeface="Arial Rounded MT Bold" pitchFamily="34" charset="0"/>
                <a:cs typeface="Microsoft Sans Serif" pitchFamily="34" charset="0"/>
              </a:rPr>
              <a:t>from </a:t>
            </a:r>
            <a:r>
              <a:rPr lang="en-US" sz="1200" dirty="0" err="1" smtClean="0">
                <a:latin typeface="Arial Rounded MT Bold" pitchFamily="34" charset="0"/>
                <a:cs typeface="Microsoft Sans Serif" pitchFamily="34" charset="0"/>
              </a:rPr>
              <a:t>Facebook</a:t>
            </a:r>
            <a:r>
              <a:rPr lang="en-US" sz="1200" dirty="0" smtClean="0">
                <a:latin typeface="Arial Rounded MT Bold" pitchFamily="34" charset="0"/>
                <a:cs typeface="Microsoft Sans Serif" pitchFamily="34" charset="0"/>
              </a:rPr>
              <a:t> Lexicon</a:t>
            </a:r>
            <a:endParaRPr lang="en-US" sz="1200" dirty="0">
              <a:latin typeface="Arial Rounded MT Bold" pitchFamily="34" charset="0"/>
              <a:cs typeface="Microsoft Sans Serif"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TotalTime>
  <Words>363</Words>
  <Application>Microsoft Office PowerPoint</Application>
  <PresentationFormat>On-screen Show (4:3)</PresentationFormat>
  <Paragraphs>13</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How do Scientists Communicate?</vt:lpstr>
      <vt:lpstr>Scientists often use visual representations of their data to tell stories about their research</vt:lpstr>
      <vt:lpstr>Slide 3</vt:lpstr>
      <vt:lpstr>Slide 4</vt:lpstr>
      <vt:lpstr>Slide 5</vt:lpstr>
    </vt:vector>
  </TitlesOfParts>
  <Company>California Academy of Sciences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rurban</dc:creator>
  <cp:lastModifiedBy>rurban</cp:lastModifiedBy>
  <cp:revision>4</cp:revision>
  <dcterms:created xsi:type="dcterms:W3CDTF">2013-03-22T21:04:05Z</dcterms:created>
  <dcterms:modified xsi:type="dcterms:W3CDTF">2014-12-24T20:33:06Z</dcterms:modified>
</cp:coreProperties>
</file>